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307" r:id="rId2"/>
    <p:sldId id="287" r:id="rId3"/>
    <p:sldId id="288" r:id="rId4"/>
    <p:sldId id="258" r:id="rId5"/>
    <p:sldId id="270" r:id="rId6"/>
    <p:sldId id="259" r:id="rId7"/>
    <p:sldId id="310" r:id="rId8"/>
    <p:sldId id="271" r:id="rId9"/>
    <p:sldId id="312" r:id="rId10"/>
    <p:sldId id="299" r:id="rId11"/>
    <p:sldId id="298" r:id="rId12"/>
    <p:sldId id="297" r:id="rId13"/>
    <p:sldId id="296" r:id="rId14"/>
    <p:sldId id="311" r:id="rId15"/>
    <p:sldId id="303" r:id="rId16"/>
    <p:sldId id="302" r:id="rId17"/>
    <p:sldId id="309" r:id="rId18"/>
    <p:sldId id="308" r:id="rId19"/>
    <p:sldId id="262" r:id="rId20"/>
    <p:sldId id="289" r:id="rId21"/>
    <p:sldId id="313" r:id="rId22"/>
    <p:sldId id="265" r:id="rId23"/>
    <p:sldId id="281" r:id="rId24"/>
    <p:sldId id="275" r:id="rId25"/>
    <p:sldId id="277" r:id="rId26"/>
    <p:sldId id="294" r:id="rId27"/>
    <p:sldId id="290" r:id="rId28"/>
    <p:sldId id="292" r:id="rId29"/>
    <p:sldId id="280" r:id="rId30"/>
    <p:sldId id="305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1E1AD-C7F8-4856-8B8C-E29CC863E2F8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C27480B-7F62-4FD4-9B0C-AF688A73B7AB}">
      <dgm:prSet phldrT="[Текст]"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D4F3B-1B94-4BCF-B1D3-065C8ADD4723}" type="parTrans" cxnId="{BEEAC2D3-5A79-4F06-99C7-933BABFFEFAD}">
      <dgm:prSet/>
      <dgm:spPr/>
      <dgm:t>
        <a:bodyPr/>
        <a:lstStyle/>
        <a:p>
          <a:endParaRPr lang="ru-RU"/>
        </a:p>
      </dgm:t>
    </dgm:pt>
    <dgm:pt modelId="{B6DD5DE5-33FA-47BE-AB45-21C81B0150E3}" type="sibTrans" cxnId="{BEEAC2D3-5A79-4F06-99C7-933BABFFEFAD}">
      <dgm:prSet/>
      <dgm:spPr/>
      <dgm:t>
        <a:bodyPr/>
        <a:lstStyle/>
        <a:p>
          <a:endParaRPr lang="ru-RU"/>
        </a:p>
      </dgm:t>
    </dgm:pt>
    <dgm:pt modelId="{CFD3384A-EB88-465C-BE16-F01707483B76}">
      <dgm:prSet phldrT="[Текст]" custT="1"/>
      <dgm:spPr/>
      <dgm:t>
        <a:bodyPr/>
        <a:lstStyle/>
        <a:p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296EC-3B26-43BA-B85E-CCFED9B09568}" type="parTrans" cxnId="{0D0A801C-B657-4EBA-A867-BC7A7D35AAB3}">
      <dgm:prSet/>
      <dgm:spPr/>
      <dgm:t>
        <a:bodyPr/>
        <a:lstStyle/>
        <a:p>
          <a:endParaRPr lang="ru-RU"/>
        </a:p>
      </dgm:t>
    </dgm:pt>
    <dgm:pt modelId="{462A4F73-532A-4040-9865-B2D85FFA0D4F}" type="sibTrans" cxnId="{0D0A801C-B657-4EBA-A867-BC7A7D35AAB3}">
      <dgm:prSet/>
      <dgm:spPr/>
      <dgm:t>
        <a:bodyPr/>
        <a:lstStyle/>
        <a:p>
          <a:endParaRPr lang="ru-RU"/>
        </a:p>
      </dgm:t>
    </dgm:pt>
    <dgm:pt modelId="{745CFF4A-46C2-4F11-9C59-6659A5601FA3}">
      <dgm:prSet phldrT="[Текст]" custT="1"/>
      <dgm:spPr/>
      <dgm:t>
        <a:bodyPr/>
        <a:lstStyle/>
        <a:p>
          <a:r>
            <a: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7E11C19C-D5EB-4491-A8A6-5D210D0E07D9}" type="parTrans" cxnId="{F2E598ED-816E-457D-A620-A720063C9A55}">
      <dgm:prSet/>
      <dgm:spPr/>
      <dgm:t>
        <a:bodyPr/>
        <a:lstStyle/>
        <a:p>
          <a:endParaRPr lang="ru-RU"/>
        </a:p>
      </dgm:t>
    </dgm:pt>
    <dgm:pt modelId="{0782EE6C-3227-4118-8ECE-897115A73B97}" type="sibTrans" cxnId="{F2E598ED-816E-457D-A620-A720063C9A55}">
      <dgm:prSet/>
      <dgm:spPr/>
      <dgm:t>
        <a:bodyPr/>
        <a:lstStyle/>
        <a:p>
          <a:endParaRPr lang="ru-RU"/>
        </a:p>
      </dgm:t>
    </dgm:pt>
    <dgm:pt modelId="{28AC620F-4D52-4F30-B2F8-FFB1D736B0AB}">
      <dgm:prSet phldrT="[Текст]" custT="1"/>
      <dgm:spPr/>
      <dgm:t>
        <a:bodyPr/>
        <a:lstStyle/>
        <a:p>
          <a:r>
            <a: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56EB83FD-D33F-4FFF-964A-D89DBB8ED15A}" type="parTrans" cxnId="{55BAC23C-365C-4D7C-A104-C964A1026EEF}">
      <dgm:prSet/>
      <dgm:spPr/>
      <dgm:t>
        <a:bodyPr/>
        <a:lstStyle/>
        <a:p>
          <a:endParaRPr lang="ru-RU"/>
        </a:p>
      </dgm:t>
    </dgm:pt>
    <dgm:pt modelId="{85D9CF20-67A3-4660-89DC-84946E86558A}" type="sibTrans" cxnId="{55BAC23C-365C-4D7C-A104-C964A1026EEF}">
      <dgm:prSet/>
      <dgm:spPr/>
      <dgm:t>
        <a:bodyPr/>
        <a:lstStyle/>
        <a:p>
          <a:endParaRPr lang="ru-RU"/>
        </a:p>
      </dgm:t>
    </dgm:pt>
    <dgm:pt modelId="{7BB2F4F4-BC8E-4D34-AC11-5C26BB733E07}">
      <dgm:prSet phldrT="[Текст]" custT="1"/>
      <dgm:spPr/>
      <dgm:t>
        <a:bodyPr/>
        <a:lstStyle/>
        <a:p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5934B-AB2B-410F-BEE8-E4C470C19B0B}" type="parTrans" cxnId="{443DC14D-677B-432F-8E25-78C86FFE4AE1}">
      <dgm:prSet/>
      <dgm:spPr/>
      <dgm:t>
        <a:bodyPr/>
        <a:lstStyle/>
        <a:p>
          <a:endParaRPr lang="ru-RU"/>
        </a:p>
      </dgm:t>
    </dgm:pt>
    <dgm:pt modelId="{C4745509-68A7-467B-B503-8A1FF0606334}" type="sibTrans" cxnId="{443DC14D-677B-432F-8E25-78C86FFE4AE1}">
      <dgm:prSet/>
      <dgm:spPr/>
      <dgm:t>
        <a:bodyPr/>
        <a:lstStyle/>
        <a:p>
          <a:endParaRPr lang="ru-RU"/>
        </a:p>
      </dgm:t>
    </dgm:pt>
    <dgm:pt modelId="{D3C7C2C5-ED7C-4376-8416-6E399B243610}">
      <dgm:prSet custT="1"/>
      <dgm:spPr/>
      <dgm:t>
        <a:bodyPr/>
        <a:lstStyle/>
        <a:p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F7D1A-70EC-45B0-BB0B-5006C1A7FEEE}" type="parTrans" cxnId="{EA016476-A843-41C9-B93C-4DDE31D5B9A2}">
      <dgm:prSet/>
      <dgm:spPr/>
      <dgm:t>
        <a:bodyPr/>
        <a:lstStyle/>
        <a:p>
          <a:endParaRPr lang="ru-RU"/>
        </a:p>
      </dgm:t>
    </dgm:pt>
    <dgm:pt modelId="{21CFD179-4A2A-4019-81A6-8C0A59F92090}" type="sibTrans" cxnId="{EA016476-A843-41C9-B93C-4DDE31D5B9A2}">
      <dgm:prSet/>
      <dgm:spPr/>
      <dgm:t>
        <a:bodyPr/>
        <a:lstStyle/>
        <a:p>
          <a:endParaRPr lang="ru-RU"/>
        </a:p>
      </dgm:t>
    </dgm:pt>
    <dgm:pt modelId="{A8E8ED1A-4A8E-4682-BD2B-9D100EE28B1F}">
      <dgm:prSet custT="1"/>
      <dgm:spPr/>
      <dgm:t>
        <a:bodyPr/>
        <a:lstStyle/>
        <a:p>
          <a:r>
            <a: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</a:p>
      </dgm:t>
    </dgm:pt>
    <dgm:pt modelId="{42D45624-08F4-4482-8D7C-4FF550889A00}" type="parTrans" cxnId="{3EC5F56D-0FB0-4872-B43F-8548B06F560F}">
      <dgm:prSet/>
      <dgm:spPr/>
      <dgm:t>
        <a:bodyPr/>
        <a:lstStyle/>
        <a:p>
          <a:endParaRPr lang="ru-RU"/>
        </a:p>
      </dgm:t>
    </dgm:pt>
    <dgm:pt modelId="{0D29503B-4D4E-4CFC-9A7C-3173DA579E6D}" type="sibTrans" cxnId="{3EC5F56D-0FB0-4872-B43F-8548B06F560F}">
      <dgm:prSet/>
      <dgm:spPr/>
      <dgm:t>
        <a:bodyPr/>
        <a:lstStyle/>
        <a:p>
          <a:endParaRPr lang="ru-RU"/>
        </a:p>
      </dgm:t>
    </dgm:pt>
    <dgm:pt modelId="{DA056AB2-38D1-4100-BAFD-AA983B21E3D6}">
      <dgm:prSet custT="1"/>
      <dgm:spPr/>
      <dgm:t>
        <a:bodyPr/>
        <a:lstStyle/>
        <a:p>
          <a:r>
            <a:rPr lang="kk-KZ" sz="1900" dirty="0">
              <a:solidFill>
                <a:srgbClr val="002060"/>
              </a:solidFill>
            </a:rPr>
            <a:t>легочный ствол отходит от артериального ствола</a:t>
          </a:r>
          <a:endParaRPr lang="ru-RU" sz="1900" dirty="0"/>
        </a:p>
      </dgm:t>
    </dgm:pt>
    <dgm:pt modelId="{940DA8CD-0AB8-4260-AF5D-EB51FB70D7E8}" type="parTrans" cxnId="{1BA9FF56-302D-4001-9449-962E34390F75}">
      <dgm:prSet/>
      <dgm:spPr/>
      <dgm:t>
        <a:bodyPr/>
        <a:lstStyle/>
        <a:p>
          <a:endParaRPr lang="ru-RU"/>
        </a:p>
      </dgm:t>
    </dgm:pt>
    <dgm:pt modelId="{511594A7-2553-4B8B-BEC8-06877867180D}" type="sibTrans" cxnId="{1BA9FF56-302D-4001-9449-962E34390F75}">
      <dgm:prSet/>
      <dgm:spPr/>
      <dgm:t>
        <a:bodyPr/>
        <a:lstStyle/>
        <a:p>
          <a:endParaRPr lang="ru-RU"/>
        </a:p>
      </dgm:t>
    </dgm:pt>
    <dgm:pt modelId="{F027C6A9-12BD-4F9C-BA40-4C089E792796}">
      <dgm:prSet custT="1"/>
      <dgm:spPr/>
      <dgm:t>
        <a:bodyPr/>
        <a:lstStyle/>
        <a:p>
          <a:r>
            <a:rPr lang="kk-KZ" sz="1900" dirty="0">
              <a:solidFill>
                <a:srgbClr val="002060"/>
              </a:solidFill>
            </a:rPr>
            <a:t>легочные артерии отходит от задней стенки артериального ствола</a:t>
          </a:r>
          <a:endParaRPr lang="ru-RU" sz="1900" dirty="0"/>
        </a:p>
      </dgm:t>
    </dgm:pt>
    <dgm:pt modelId="{A4738768-8049-4F39-908D-9DDD07145EC4}" type="parTrans" cxnId="{1A5D6587-5927-4B42-9C20-F306AD1E2F46}">
      <dgm:prSet/>
      <dgm:spPr/>
      <dgm:t>
        <a:bodyPr/>
        <a:lstStyle/>
        <a:p>
          <a:endParaRPr lang="ru-RU"/>
        </a:p>
      </dgm:t>
    </dgm:pt>
    <dgm:pt modelId="{08B05533-CA01-4A26-A1F2-1FEC2484D755}" type="sibTrans" cxnId="{1A5D6587-5927-4B42-9C20-F306AD1E2F46}">
      <dgm:prSet/>
      <dgm:spPr/>
      <dgm:t>
        <a:bodyPr/>
        <a:lstStyle/>
        <a:p>
          <a:endParaRPr lang="ru-RU"/>
        </a:p>
      </dgm:t>
    </dgm:pt>
    <dgm:pt modelId="{5E8F9722-7C1C-4495-BD57-A57B18D40196}">
      <dgm:prSet custT="1"/>
      <dgm:spPr/>
      <dgm:t>
        <a:bodyPr/>
        <a:lstStyle/>
        <a:p>
          <a:r>
            <a:rPr lang="kk-KZ" sz="1900" dirty="0">
              <a:solidFill>
                <a:srgbClr val="002060"/>
              </a:solidFill>
            </a:rPr>
            <a:t>легочные артерии отходит от боковых стенок артериального ствола</a:t>
          </a:r>
          <a:endParaRPr lang="ru-RU" sz="1900" dirty="0"/>
        </a:p>
      </dgm:t>
    </dgm:pt>
    <dgm:pt modelId="{9FB63A8F-D9FC-4CB9-9F56-03AFF24738B1}" type="parTrans" cxnId="{FA92E9CA-1A8A-491B-A0D0-BB64C94E9801}">
      <dgm:prSet/>
      <dgm:spPr/>
      <dgm:t>
        <a:bodyPr/>
        <a:lstStyle/>
        <a:p>
          <a:endParaRPr lang="ru-RU"/>
        </a:p>
      </dgm:t>
    </dgm:pt>
    <dgm:pt modelId="{A5833F9B-98FE-4D83-8633-AF26A481A225}" type="sibTrans" cxnId="{FA92E9CA-1A8A-491B-A0D0-BB64C94E9801}">
      <dgm:prSet/>
      <dgm:spPr/>
      <dgm:t>
        <a:bodyPr/>
        <a:lstStyle/>
        <a:p>
          <a:endParaRPr lang="ru-RU"/>
        </a:p>
      </dgm:t>
    </dgm:pt>
    <dgm:pt modelId="{6F82FC75-FA39-4496-8A18-E272C86A05EE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ложный артериальный ствол</a:t>
          </a:r>
          <a:r>
            <a:rPr lang="kk-KZ" sz="1800" dirty="0">
              <a:solidFill>
                <a:srgbClr val="002060"/>
              </a:solidFill>
            </a:rPr>
            <a:t>: легочные артерии отсутствуют</a:t>
          </a:r>
          <a:endParaRPr lang="ru-RU" sz="1800" dirty="0"/>
        </a:p>
      </dgm:t>
    </dgm:pt>
    <dgm:pt modelId="{F7D40BBA-1EA0-4D49-8F6D-D66E9A490867}" type="parTrans" cxnId="{8373C18A-4FD4-4DA1-BC32-EA2044FBE762}">
      <dgm:prSet/>
      <dgm:spPr/>
      <dgm:t>
        <a:bodyPr/>
        <a:lstStyle/>
        <a:p>
          <a:endParaRPr lang="ru-RU"/>
        </a:p>
      </dgm:t>
    </dgm:pt>
    <dgm:pt modelId="{246F6375-C48A-4F24-BF53-3162E933B27D}" type="sibTrans" cxnId="{8373C18A-4FD4-4DA1-BC32-EA2044FBE762}">
      <dgm:prSet/>
      <dgm:spPr/>
      <dgm:t>
        <a:bodyPr/>
        <a:lstStyle/>
        <a:p>
          <a:endParaRPr lang="ru-RU"/>
        </a:p>
      </dgm:t>
    </dgm:pt>
    <dgm:pt modelId="{2FFB2007-9DF9-4B59-8BC6-DFEE95270B20}" type="pres">
      <dgm:prSet presAssocID="{4FB1E1AD-C7F8-4856-8B8C-E29CC863E2F8}" presName="linearFlow" presStyleCnt="0">
        <dgm:presLayoutVars>
          <dgm:dir/>
          <dgm:animLvl val="lvl"/>
          <dgm:resizeHandles val="exact"/>
        </dgm:presLayoutVars>
      </dgm:prSet>
      <dgm:spPr/>
    </dgm:pt>
    <dgm:pt modelId="{28EC3085-8DDD-4C47-9B44-F9BB56BB0810}" type="pres">
      <dgm:prSet presAssocID="{CC27480B-7F62-4FD4-9B0C-AF688A73B7AB}" presName="composite" presStyleCnt="0"/>
      <dgm:spPr/>
    </dgm:pt>
    <dgm:pt modelId="{D3D38C2E-72CC-4052-AC73-995E23F97AC1}" type="pres">
      <dgm:prSet presAssocID="{CC27480B-7F62-4FD4-9B0C-AF688A73B7A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87D2C3D-574F-42EC-8D5F-3FCC0AA9382B}" type="pres">
      <dgm:prSet presAssocID="{CC27480B-7F62-4FD4-9B0C-AF688A73B7AB}" presName="descendantText" presStyleLbl="alignAcc1" presStyleIdx="0" presStyleCnt="4" custLinFactNeighborX="459" custLinFactNeighborY="-23178">
        <dgm:presLayoutVars>
          <dgm:bulletEnabled val="1"/>
        </dgm:presLayoutVars>
      </dgm:prSet>
      <dgm:spPr/>
    </dgm:pt>
    <dgm:pt modelId="{6C0C1510-F40D-483E-AE89-3D2435C26056}" type="pres">
      <dgm:prSet presAssocID="{B6DD5DE5-33FA-47BE-AB45-21C81B0150E3}" presName="sp" presStyleCnt="0"/>
      <dgm:spPr/>
    </dgm:pt>
    <dgm:pt modelId="{F5E917EF-FC94-420A-B999-2EE7BAD24A44}" type="pres">
      <dgm:prSet presAssocID="{745CFF4A-46C2-4F11-9C59-6659A5601FA3}" presName="composite" presStyleCnt="0"/>
      <dgm:spPr/>
    </dgm:pt>
    <dgm:pt modelId="{DBCC5C77-275D-453D-AFF3-DE3A7DD6987B}" type="pres">
      <dgm:prSet presAssocID="{745CFF4A-46C2-4F11-9C59-6659A5601FA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5CB0A7A-490C-4E6D-A2A8-FF9122B71A3D}" type="pres">
      <dgm:prSet presAssocID="{745CFF4A-46C2-4F11-9C59-6659A5601FA3}" presName="descendantText" presStyleLbl="alignAcc1" presStyleIdx="1" presStyleCnt="4" custScaleY="142022">
        <dgm:presLayoutVars>
          <dgm:bulletEnabled val="1"/>
        </dgm:presLayoutVars>
      </dgm:prSet>
      <dgm:spPr/>
    </dgm:pt>
    <dgm:pt modelId="{9C7B91E6-514B-49AE-A1D8-7F8269C8B11E}" type="pres">
      <dgm:prSet presAssocID="{0782EE6C-3227-4118-8ECE-897115A73B97}" presName="sp" presStyleCnt="0"/>
      <dgm:spPr/>
    </dgm:pt>
    <dgm:pt modelId="{C98672AD-4F40-4AFD-8E65-F20066958CDA}" type="pres">
      <dgm:prSet presAssocID="{28AC620F-4D52-4F30-B2F8-FFB1D736B0AB}" presName="composite" presStyleCnt="0"/>
      <dgm:spPr/>
    </dgm:pt>
    <dgm:pt modelId="{E8152761-4CFC-4277-B4CA-592F4794D7AF}" type="pres">
      <dgm:prSet presAssocID="{28AC620F-4D52-4F30-B2F8-FFB1D736B0A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88F8ABF-80BB-4E9B-A859-22719D27594C}" type="pres">
      <dgm:prSet presAssocID="{28AC620F-4D52-4F30-B2F8-FFB1D736B0AB}" presName="descendantText" presStyleLbl="alignAcc1" presStyleIdx="2" presStyleCnt="4" custScaleY="141431">
        <dgm:presLayoutVars>
          <dgm:bulletEnabled val="1"/>
        </dgm:presLayoutVars>
      </dgm:prSet>
      <dgm:spPr/>
    </dgm:pt>
    <dgm:pt modelId="{C925131C-C03B-4C4D-925C-FE1A88BE7F59}" type="pres">
      <dgm:prSet presAssocID="{85D9CF20-67A3-4660-89DC-84946E86558A}" presName="sp" presStyleCnt="0"/>
      <dgm:spPr/>
    </dgm:pt>
    <dgm:pt modelId="{6FA86F90-6682-4328-BEEE-E8A8B75B25F2}" type="pres">
      <dgm:prSet presAssocID="{A8E8ED1A-4A8E-4682-BD2B-9D100EE28B1F}" presName="composite" presStyleCnt="0"/>
      <dgm:spPr/>
    </dgm:pt>
    <dgm:pt modelId="{919F1B2A-1532-4E7E-A30D-96E1E0AF9959}" type="pres">
      <dgm:prSet presAssocID="{A8E8ED1A-4A8E-4682-BD2B-9D100EE28B1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AC6A948-44B6-4A98-8FB3-046FEF522DE6}" type="pres">
      <dgm:prSet presAssocID="{A8E8ED1A-4A8E-4682-BD2B-9D100EE28B1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D0A801C-B657-4EBA-A867-BC7A7D35AAB3}" srcId="{CC27480B-7F62-4FD4-9B0C-AF688A73B7AB}" destId="{CFD3384A-EB88-465C-BE16-F01707483B76}" srcOrd="0" destOrd="0" parTransId="{C15296EC-3B26-43BA-B85E-CCFED9B09568}" sibTransId="{462A4F73-532A-4040-9865-B2D85FFA0D4F}"/>
    <dgm:cxn modelId="{3AEA9A1E-9519-43CA-BBA6-6744A5C55F29}" type="presOf" srcId="{7BB2F4F4-BC8E-4D34-AC11-5C26BB733E07}" destId="{B88F8ABF-80BB-4E9B-A859-22719D27594C}" srcOrd="0" destOrd="0" presId="urn:microsoft.com/office/officeart/2005/8/layout/chevron2"/>
    <dgm:cxn modelId="{BE394A2F-F0D8-441C-81C5-E73F155BF15E}" type="presOf" srcId="{28AC620F-4D52-4F30-B2F8-FFB1D736B0AB}" destId="{E8152761-4CFC-4277-B4CA-592F4794D7AF}" srcOrd="0" destOrd="0" presId="urn:microsoft.com/office/officeart/2005/8/layout/chevron2"/>
    <dgm:cxn modelId="{12E72838-3223-47EA-89F6-A2DE37522BD7}" type="presOf" srcId="{CC27480B-7F62-4FD4-9B0C-AF688A73B7AB}" destId="{D3D38C2E-72CC-4052-AC73-995E23F97AC1}" srcOrd="0" destOrd="0" presId="urn:microsoft.com/office/officeart/2005/8/layout/chevron2"/>
    <dgm:cxn modelId="{E4A4F538-C8B3-4221-832D-0D6DCDF21C41}" type="presOf" srcId="{F027C6A9-12BD-4F9C-BA40-4C089E792796}" destId="{A5CB0A7A-490C-4E6D-A2A8-FF9122B71A3D}" srcOrd="0" destOrd="1" presId="urn:microsoft.com/office/officeart/2005/8/layout/chevron2"/>
    <dgm:cxn modelId="{55BAC23C-365C-4D7C-A104-C964A1026EEF}" srcId="{4FB1E1AD-C7F8-4856-8B8C-E29CC863E2F8}" destId="{28AC620F-4D52-4F30-B2F8-FFB1D736B0AB}" srcOrd="2" destOrd="0" parTransId="{56EB83FD-D33F-4FFF-964A-D89DBB8ED15A}" sibTransId="{85D9CF20-67A3-4660-89DC-84946E86558A}"/>
    <dgm:cxn modelId="{43AD1C3F-2157-43BA-9B6E-11E16EC83CDE}" type="presOf" srcId="{4FB1E1AD-C7F8-4856-8B8C-E29CC863E2F8}" destId="{2FFB2007-9DF9-4B59-8BC6-DFEE95270B20}" srcOrd="0" destOrd="0" presId="urn:microsoft.com/office/officeart/2005/8/layout/chevron2"/>
    <dgm:cxn modelId="{443DC14D-677B-432F-8E25-78C86FFE4AE1}" srcId="{28AC620F-4D52-4F30-B2F8-FFB1D736B0AB}" destId="{7BB2F4F4-BC8E-4D34-AC11-5C26BB733E07}" srcOrd="0" destOrd="0" parTransId="{37E5934B-AB2B-410F-BEE8-E4C470C19B0B}" sibTransId="{C4745509-68A7-467B-B503-8A1FF0606334}"/>
    <dgm:cxn modelId="{3EC5F56D-0FB0-4872-B43F-8548B06F560F}" srcId="{4FB1E1AD-C7F8-4856-8B8C-E29CC863E2F8}" destId="{A8E8ED1A-4A8E-4682-BD2B-9D100EE28B1F}" srcOrd="3" destOrd="0" parTransId="{42D45624-08F4-4482-8D7C-4FF550889A00}" sibTransId="{0D29503B-4D4E-4CFC-9A7C-3173DA579E6D}"/>
    <dgm:cxn modelId="{7D91E450-88AF-4D58-AD98-11B1D4A34EE9}" type="presOf" srcId="{6F82FC75-FA39-4496-8A18-E272C86A05EE}" destId="{DAC6A948-44B6-4A98-8FB3-046FEF522DE6}" srcOrd="0" destOrd="0" presId="urn:microsoft.com/office/officeart/2005/8/layout/chevron2"/>
    <dgm:cxn modelId="{4F89B252-79D6-4E32-88B0-BE04D16C542F}" type="presOf" srcId="{DA056AB2-38D1-4100-BAFD-AA983B21E3D6}" destId="{587D2C3D-574F-42EC-8D5F-3FCC0AA9382B}" srcOrd="0" destOrd="1" presId="urn:microsoft.com/office/officeart/2005/8/layout/chevron2"/>
    <dgm:cxn modelId="{A4714373-02FD-42A8-810B-55C2C3037A96}" type="presOf" srcId="{745CFF4A-46C2-4F11-9C59-6659A5601FA3}" destId="{DBCC5C77-275D-453D-AFF3-DE3A7DD6987B}" srcOrd="0" destOrd="0" presId="urn:microsoft.com/office/officeart/2005/8/layout/chevron2"/>
    <dgm:cxn modelId="{EA016476-A843-41C9-B93C-4DDE31D5B9A2}" srcId="{745CFF4A-46C2-4F11-9C59-6659A5601FA3}" destId="{D3C7C2C5-ED7C-4376-8416-6E399B243610}" srcOrd="0" destOrd="0" parTransId="{3A3F7D1A-70EC-45B0-BB0B-5006C1A7FEEE}" sibTransId="{21CFD179-4A2A-4019-81A6-8C0A59F92090}"/>
    <dgm:cxn modelId="{1BA9FF56-302D-4001-9449-962E34390F75}" srcId="{CC27480B-7F62-4FD4-9B0C-AF688A73B7AB}" destId="{DA056AB2-38D1-4100-BAFD-AA983B21E3D6}" srcOrd="1" destOrd="0" parTransId="{940DA8CD-0AB8-4260-AF5D-EB51FB70D7E8}" sibTransId="{511594A7-2553-4B8B-BEC8-06877867180D}"/>
    <dgm:cxn modelId="{E65DF17B-9E22-4DBD-A9FC-292FF442DE1D}" type="presOf" srcId="{A8E8ED1A-4A8E-4682-BD2B-9D100EE28B1F}" destId="{919F1B2A-1532-4E7E-A30D-96E1E0AF9959}" srcOrd="0" destOrd="0" presId="urn:microsoft.com/office/officeart/2005/8/layout/chevron2"/>
    <dgm:cxn modelId="{1A5D6587-5927-4B42-9C20-F306AD1E2F46}" srcId="{745CFF4A-46C2-4F11-9C59-6659A5601FA3}" destId="{F027C6A9-12BD-4F9C-BA40-4C089E792796}" srcOrd="1" destOrd="0" parTransId="{A4738768-8049-4F39-908D-9DDD07145EC4}" sibTransId="{08B05533-CA01-4A26-A1F2-1FEC2484D755}"/>
    <dgm:cxn modelId="{8373C18A-4FD4-4DA1-BC32-EA2044FBE762}" srcId="{A8E8ED1A-4A8E-4682-BD2B-9D100EE28B1F}" destId="{6F82FC75-FA39-4496-8A18-E272C86A05EE}" srcOrd="0" destOrd="0" parTransId="{F7D40BBA-1EA0-4D49-8F6D-D66E9A490867}" sibTransId="{246F6375-C48A-4F24-BF53-3162E933B27D}"/>
    <dgm:cxn modelId="{D9C556BC-9FE6-4757-A02D-669630E0C178}" type="presOf" srcId="{5E8F9722-7C1C-4495-BD57-A57B18D40196}" destId="{B88F8ABF-80BB-4E9B-A859-22719D27594C}" srcOrd="0" destOrd="1" presId="urn:microsoft.com/office/officeart/2005/8/layout/chevron2"/>
    <dgm:cxn modelId="{FA92E9CA-1A8A-491B-A0D0-BB64C94E9801}" srcId="{28AC620F-4D52-4F30-B2F8-FFB1D736B0AB}" destId="{5E8F9722-7C1C-4495-BD57-A57B18D40196}" srcOrd="1" destOrd="0" parTransId="{9FB63A8F-D9FC-4CB9-9F56-03AFF24738B1}" sibTransId="{A5833F9B-98FE-4D83-8633-AF26A481A225}"/>
    <dgm:cxn modelId="{BEEAC2D3-5A79-4F06-99C7-933BABFFEFAD}" srcId="{4FB1E1AD-C7F8-4856-8B8C-E29CC863E2F8}" destId="{CC27480B-7F62-4FD4-9B0C-AF688A73B7AB}" srcOrd="0" destOrd="0" parTransId="{141D4F3B-1B94-4BCF-B1D3-065C8ADD4723}" sibTransId="{B6DD5DE5-33FA-47BE-AB45-21C81B0150E3}"/>
    <dgm:cxn modelId="{68E4B0DB-1FBA-4443-A80A-DCC520E1CA68}" type="presOf" srcId="{CFD3384A-EB88-465C-BE16-F01707483B76}" destId="{587D2C3D-574F-42EC-8D5F-3FCC0AA9382B}" srcOrd="0" destOrd="0" presId="urn:microsoft.com/office/officeart/2005/8/layout/chevron2"/>
    <dgm:cxn modelId="{FBDFFADC-E19A-4CE6-A13F-10F04F55CD4B}" type="presOf" srcId="{D3C7C2C5-ED7C-4376-8416-6E399B243610}" destId="{A5CB0A7A-490C-4E6D-A2A8-FF9122B71A3D}" srcOrd="0" destOrd="0" presId="urn:microsoft.com/office/officeart/2005/8/layout/chevron2"/>
    <dgm:cxn modelId="{F2E598ED-816E-457D-A620-A720063C9A55}" srcId="{4FB1E1AD-C7F8-4856-8B8C-E29CC863E2F8}" destId="{745CFF4A-46C2-4F11-9C59-6659A5601FA3}" srcOrd="1" destOrd="0" parTransId="{7E11C19C-D5EB-4491-A8A6-5D210D0E07D9}" sibTransId="{0782EE6C-3227-4118-8ECE-897115A73B97}"/>
    <dgm:cxn modelId="{722A8BED-ACD5-43F6-B67D-6E6AC5D2E5B3}" type="presParOf" srcId="{2FFB2007-9DF9-4B59-8BC6-DFEE95270B20}" destId="{28EC3085-8DDD-4C47-9B44-F9BB56BB0810}" srcOrd="0" destOrd="0" presId="urn:microsoft.com/office/officeart/2005/8/layout/chevron2"/>
    <dgm:cxn modelId="{ED6A27B0-BD53-4539-890D-404E3E0BD84F}" type="presParOf" srcId="{28EC3085-8DDD-4C47-9B44-F9BB56BB0810}" destId="{D3D38C2E-72CC-4052-AC73-995E23F97AC1}" srcOrd="0" destOrd="0" presId="urn:microsoft.com/office/officeart/2005/8/layout/chevron2"/>
    <dgm:cxn modelId="{D3CB9502-CF9C-462D-8BA5-3FB9C3E67DDD}" type="presParOf" srcId="{28EC3085-8DDD-4C47-9B44-F9BB56BB0810}" destId="{587D2C3D-574F-42EC-8D5F-3FCC0AA9382B}" srcOrd="1" destOrd="0" presId="urn:microsoft.com/office/officeart/2005/8/layout/chevron2"/>
    <dgm:cxn modelId="{86819D84-BB23-4F78-AD26-59F992873F28}" type="presParOf" srcId="{2FFB2007-9DF9-4B59-8BC6-DFEE95270B20}" destId="{6C0C1510-F40D-483E-AE89-3D2435C26056}" srcOrd="1" destOrd="0" presId="urn:microsoft.com/office/officeart/2005/8/layout/chevron2"/>
    <dgm:cxn modelId="{12D6CE48-F836-4CEB-B497-35B2EF9E39BC}" type="presParOf" srcId="{2FFB2007-9DF9-4B59-8BC6-DFEE95270B20}" destId="{F5E917EF-FC94-420A-B999-2EE7BAD24A44}" srcOrd="2" destOrd="0" presId="urn:microsoft.com/office/officeart/2005/8/layout/chevron2"/>
    <dgm:cxn modelId="{6E3A8C94-C74C-4A96-8447-7902593554FE}" type="presParOf" srcId="{F5E917EF-FC94-420A-B999-2EE7BAD24A44}" destId="{DBCC5C77-275D-453D-AFF3-DE3A7DD6987B}" srcOrd="0" destOrd="0" presId="urn:microsoft.com/office/officeart/2005/8/layout/chevron2"/>
    <dgm:cxn modelId="{580F1711-4041-4259-9249-12F79E672DE4}" type="presParOf" srcId="{F5E917EF-FC94-420A-B999-2EE7BAD24A44}" destId="{A5CB0A7A-490C-4E6D-A2A8-FF9122B71A3D}" srcOrd="1" destOrd="0" presId="urn:microsoft.com/office/officeart/2005/8/layout/chevron2"/>
    <dgm:cxn modelId="{3F655BF6-D12A-4871-84A7-5BF33F357C64}" type="presParOf" srcId="{2FFB2007-9DF9-4B59-8BC6-DFEE95270B20}" destId="{9C7B91E6-514B-49AE-A1D8-7F8269C8B11E}" srcOrd="3" destOrd="0" presId="urn:microsoft.com/office/officeart/2005/8/layout/chevron2"/>
    <dgm:cxn modelId="{3A493394-C870-445D-89E8-063A0943C3E9}" type="presParOf" srcId="{2FFB2007-9DF9-4B59-8BC6-DFEE95270B20}" destId="{C98672AD-4F40-4AFD-8E65-F20066958CDA}" srcOrd="4" destOrd="0" presId="urn:microsoft.com/office/officeart/2005/8/layout/chevron2"/>
    <dgm:cxn modelId="{2EFE1B0D-2966-4E70-9D71-423BB1E337AE}" type="presParOf" srcId="{C98672AD-4F40-4AFD-8E65-F20066958CDA}" destId="{E8152761-4CFC-4277-B4CA-592F4794D7AF}" srcOrd="0" destOrd="0" presId="urn:microsoft.com/office/officeart/2005/8/layout/chevron2"/>
    <dgm:cxn modelId="{BD7A0D56-61C7-41A7-B675-3453C489ADF1}" type="presParOf" srcId="{C98672AD-4F40-4AFD-8E65-F20066958CDA}" destId="{B88F8ABF-80BB-4E9B-A859-22719D27594C}" srcOrd="1" destOrd="0" presId="urn:microsoft.com/office/officeart/2005/8/layout/chevron2"/>
    <dgm:cxn modelId="{DCA4793B-A3F3-41EF-9B40-456D1C5C06DF}" type="presParOf" srcId="{2FFB2007-9DF9-4B59-8BC6-DFEE95270B20}" destId="{C925131C-C03B-4C4D-925C-FE1A88BE7F59}" srcOrd="5" destOrd="0" presId="urn:microsoft.com/office/officeart/2005/8/layout/chevron2"/>
    <dgm:cxn modelId="{D1249329-1293-487A-B2B0-D110335603D1}" type="presParOf" srcId="{2FFB2007-9DF9-4B59-8BC6-DFEE95270B20}" destId="{6FA86F90-6682-4328-BEEE-E8A8B75B25F2}" srcOrd="6" destOrd="0" presId="urn:microsoft.com/office/officeart/2005/8/layout/chevron2"/>
    <dgm:cxn modelId="{8C4164BD-90D3-47A6-AE31-C5A2861AD9BC}" type="presParOf" srcId="{6FA86F90-6682-4328-BEEE-E8A8B75B25F2}" destId="{919F1B2A-1532-4E7E-A30D-96E1E0AF9959}" srcOrd="0" destOrd="0" presId="urn:microsoft.com/office/officeart/2005/8/layout/chevron2"/>
    <dgm:cxn modelId="{64A8894B-427D-4598-B29A-EC0F51115413}" type="presParOf" srcId="{6FA86F90-6682-4328-BEEE-E8A8B75B25F2}" destId="{DAC6A948-44B6-4A98-8FB3-046FEF522D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8C2E-72CC-4052-AC73-995E23F97AC1}">
      <dsp:nvSpPr>
        <dsp:cNvPr id="0" name=""/>
        <dsp:cNvSpPr/>
      </dsp:nvSpPr>
      <dsp:spPr>
        <a:xfrm rot="5400000">
          <a:off x="-200676" y="251956"/>
          <a:ext cx="1337841" cy="9364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9525"/>
        <a:ext cx="936489" cy="401352"/>
      </dsp:txXfrm>
    </dsp:sp>
    <dsp:sp modelId="{587D2C3D-574F-42EC-8D5F-3FCC0AA9382B}">
      <dsp:nvSpPr>
        <dsp:cNvPr id="0" name=""/>
        <dsp:cNvSpPr/>
      </dsp:nvSpPr>
      <dsp:spPr>
        <a:xfrm rot="5400000">
          <a:off x="2428470" y="-1491981"/>
          <a:ext cx="869597" cy="3853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900" kern="1200" dirty="0">
              <a:solidFill>
                <a:srgbClr val="002060"/>
              </a:solidFill>
            </a:rPr>
            <a:t>легочный ствол отходит от артериального ствола</a:t>
          </a:r>
          <a:endParaRPr lang="ru-RU" sz="1900" kern="1200" dirty="0"/>
        </a:p>
      </dsp:txBody>
      <dsp:txXfrm rot="-5400000">
        <a:off x="936489" y="42450"/>
        <a:ext cx="3811109" cy="784697"/>
      </dsp:txXfrm>
    </dsp:sp>
    <dsp:sp modelId="{DBCC5C77-275D-453D-AFF3-DE3A7DD6987B}">
      <dsp:nvSpPr>
        <dsp:cNvPr id="0" name=""/>
        <dsp:cNvSpPr/>
      </dsp:nvSpPr>
      <dsp:spPr>
        <a:xfrm rot="5400000">
          <a:off x="-200676" y="1640287"/>
          <a:ext cx="1337841" cy="9364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1907856"/>
        <a:ext cx="936489" cy="401352"/>
      </dsp:txXfrm>
    </dsp:sp>
    <dsp:sp modelId="{A5CB0A7A-490C-4E6D-A2A8-FF9122B71A3D}">
      <dsp:nvSpPr>
        <dsp:cNvPr id="0" name=""/>
        <dsp:cNvSpPr/>
      </dsp:nvSpPr>
      <dsp:spPr>
        <a:xfrm rot="5400000">
          <a:off x="2245759" y="-52369"/>
          <a:ext cx="1235019" cy="3853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900" kern="1200" dirty="0">
              <a:solidFill>
                <a:srgbClr val="002060"/>
              </a:solidFill>
            </a:rPr>
            <a:t>легочные артерии отходит от задней стенки артериального ствола</a:t>
          </a:r>
          <a:endParaRPr lang="ru-RU" sz="1900" kern="1200" dirty="0"/>
        </a:p>
      </dsp:txBody>
      <dsp:txXfrm rot="-5400000">
        <a:off x="936490" y="1317189"/>
        <a:ext cx="3793270" cy="1114441"/>
      </dsp:txXfrm>
    </dsp:sp>
    <dsp:sp modelId="{E8152761-4CFC-4277-B4CA-592F4794D7AF}">
      <dsp:nvSpPr>
        <dsp:cNvPr id="0" name=""/>
        <dsp:cNvSpPr/>
      </dsp:nvSpPr>
      <dsp:spPr>
        <a:xfrm rot="5400000">
          <a:off x="-200676" y="3026049"/>
          <a:ext cx="1337841" cy="9364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3293618"/>
        <a:ext cx="936489" cy="401352"/>
      </dsp:txXfrm>
    </dsp:sp>
    <dsp:sp modelId="{B88F8ABF-80BB-4E9B-A859-22719D27594C}">
      <dsp:nvSpPr>
        <dsp:cNvPr id="0" name=""/>
        <dsp:cNvSpPr/>
      </dsp:nvSpPr>
      <dsp:spPr>
        <a:xfrm rot="5400000">
          <a:off x="2248329" y="1333392"/>
          <a:ext cx="1229880" cy="3853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900" kern="1200" dirty="0">
              <a:solidFill>
                <a:srgbClr val="002060"/>
              </a:solidFill>
            </a:rPr>
            <a:t>легочные артерии отходит от боковых стенок артериального ствола</a:t>
          </a:r>
          <a:endParaRPr lang="ru-RU" sz="1900" kern="1200" dirty="0"/>
        </a:p>
      </dsp:txBody>
      <dsp:txXfrm rot="-5400000">
        <a:off x="936490" y="2705269"/>
        <a:ext cx="3793521" cy="1109804"/>
      </dsp:txXfrm>
    </dsp:sp>
    <dsp:sp modelId="{919F1B2A-1532-4E7E-A30D-96E1E0AF9959}">
      <dsp:nvSpPr>
        <dsp:cNvPr id="0" name=""/>
        <dsp:cNvSpPr/>
      </dsp:nvSpPr>
      <dsp:spPr>
        <a:xfrm rot="5400000">
          <a:off x="-200676" y="4231670"/>
          <a:ext cx="1337841" cy="9364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</a:p>
      </dsp:txBody>
      <dsp:txXfrm rot="-5400000">
        <a:off x="1" y="4499239"/>
        <a:ext cx="936489" cy="401352"/>
      </dsp:txXfrm>
    </dsp:sp>
    <dsp:sp modelId="{DAC6A948-44B6-4A98-8FB3-046FEF522DE6}">
      <dsp:nvSpPr>
        <dsp:cNvPr id="0" name=""/>
        <dsp:cNvSpPr/>
      </dsp:nvSpPr>
      <dsp:spPr>
        <a:xfrm rot="5400000">
          <a:off x="2428470" y="2539013"/>
          <a:ext cx="869597" cy="3853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</a:rPr>
            <a:t>ложный артериальный ствол</a:t>
          </a:r>
          <a:r>
            <a:rPr lang="kk-KZ" sz="1800" kern="1200" dirty="0">
              <a:solidFill>
                <a:srgbClr val="002060"/>
              </a:solidFill>
            </a:rPr>
            <a:t>: легочные артерии отсутствуют</a:t>
          </a:r>
          <a:endParaRPr lang="ru-RU" sz="1800" kern="1200" dirty="0"/>
        </a:p>
      </dsp:txBody>
      <dsp:txXfrm rot="-5400000">
        <a:off x="936489" y="4073444"/>
        <a:ext cx="3811109" cy="784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D07C-5638-404B-8EF8-5CFEDCAFDE1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AEDF9-F794-4AA7-9BFF-C557BB85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75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truncus-arteriosu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ssuta-ta.com/cardiosurgery/truncus-arteriosu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niver.com/Medical/cardiologia/68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eases.medelement.com/disease/%D0%BE%D0%B1%D1%89%D0%B8%D0%B9-%D0%B0%D1%80%D1%82%D0%B5%D1%80%D0%B8%D0%B0%D0%BB%D1%8C%D0%BD%D1%8B%D0%B9-%D1%81%D1%82%D0%B2%D0%BE%D0%BB-%D0%BA%D1%80-%D1%80%D1%84-2022/1721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eases.medelement.com/disease/%D0%BE%D0%B1%D1%89%D0%B8%D0%B9-%D0%B0%D1%80%D1%82%D0%B5%D1%80%D0%B8%D0%B0%D0%BB%D1%8C%D0%BD%D1%8B%D0%B9-%D1%81%D1%82%D0%B2%D0%BE%D0%BB-%D0%BA%D1%80-%D1%80%D1%84-2022/1721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iseases.medelement.com/disease/%D0%BE%D0%B1%D1%89%D0%B8%D0%B9-%D0%B0%D1%80%D1%82%D0%B5%D1%80%D0%B8%D0%B0%D0%BB%D1%8C%D0%BD%D1%8B%D0%B9-%D1%81%D1%82%D0%B2%D0%BE%D0%BB-%D0%BA%D1%80-%D1%80%D1%84-2022/1721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niver.com/Medical/cardiologia/68.html" TargetMode="External"/><Relationship Id="rId2" Type="http://schemas.openxmlformats.org/officeDocument/2006/relationships/hyperlink" Target="https://diseases.medeleme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emcardio.ru/blog/detskaya-kardiologiya/vidy-vrozhdenyh-porokov-serdca/obshchij-arterialnyj-stvol" TargetMode="External"/><Relationship Id="rId4" Type="http://schemas.openxmlformats.org/officeDocument/2006/relationships/hyperlink" Target="https://youtu.be/FWSPJdQX2z8?si=W7vc-pxeErkoLx9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WSPJdQX2z8?si=W7vc-pxeErkoLx9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FWSPJdQX2z8?si=W7vc-pxeErkoLx9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ch.pro/post/81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B9808C97-560C-CACF-BBA7-A0E572251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7" y="0"/>
            <a:ext cx="9230874" cy="6858000"/>
          </a:xfrm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B58C464E-9972-2ADE-3C55-D113B6A6939E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gztXZxMAAAAlAAAAEQAAAC0AAAAAkAAAAEgAAACQAAAASAAAAAAAAAAAAAAAAAAAAAEAAABQAAAAAAAAAAAA4D8AAAAAAADgPwAAAAAAAOA/AAAAAAAA4D8AAAAAAADgPwAAAAAAAOA/AAAAAAAA4D8AAAAAAADgPwAAAAAAAOA/AAAAAAAA4D8CAAAAjAAAAAAAAAAAAAAAfpet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cnh8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JMdAABqBAAADC0AAFIO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314382" y="692696"/>
            <a:ext cx="2515235" cy="16103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0be64229-b3e8-426a-b277-90c3dc75f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 descr="C:\Users\Edige\Desktop\36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437"/>
            <a:ext cx="9144000" cy="48942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и венозная кровь направляется к артериальному стволу через ДМЖП, дальше попадает в артериальный ствол и смешивается.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5089674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Оригинальный рисунок автора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75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0be64229-b3e8-426a-b277-90c3dc75f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2" name="Picture 2" descr="C:\Users\Edige\Desktop\36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270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кровь дальше продвигается больше к сторону легочных артерий в связи с низким сосудистым сопротивлением.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5085184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Оригинальный рисунок автора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0be64229-b3e8-426a-b277-90c3dc75f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 descr="C:\Users\Edige\Desktop\36\12.jpg"/>
          <p:cNvPicPr>
            <a:picLocks noChangeAspect="1" noChangeArrowheads="1"/>
          </p:cNvPicPr>
          <p:nvPr/>
        </p:nvPicPr>
        <p:blipFill>
          <a:blip r:embed="rId2" cstate="print"/>
          <a:srcRect t="6450"/>
          <a:stretch>
            <a:fillRect/>
          </a:stretch>
        </p:blipFill>
        <p:spPr bwMode="auto">
          <a:xfrm>
            <a:off x="0" y="-29246"/>
            <a:ext cx="9144000" cy="56879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58698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</a:rPr>
              <a:t>Струя крови больше продвигается к сторону сосудов с низким сосудистым сопротивлением. А малая часть продвигается к сторону сосуда с высоким сопротивлением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4509120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Оригинальный рисунок автора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0be64229-b3e8-426a-b277-90c3dc75f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0" name="Picture 2" descr="C:\Users\Edige\Desktop\36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17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017301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преодолевать высокое системное сопротивление </a:t>
            </a:r>
          </a:p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правый желудочек гипертрофируется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перегрузка давлением)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5449304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Оригинальный рисунок автора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B04C61-7D23-7927-9857-7BB739E3B5A3}"/>
              </a:ext>
            </a:extLst>
          </p:cNvPr>
          <p:cNvSpPr/>
          <p:nvPr/>
        </p:nvSpPr>
        <p:spPr>
          <a:xfrm>
            <a:off x="2308864" y="6341258"/>
            <a:ext cx="6871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Литература: Шарыкин А.С. Врожденные пороки сердца: руководство для педи­атров, кардиологов, неонатологов. – 2-е изд. – М.: БИНОМ, 2009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C233DA-C2C2-E420-4B85-DF238FC652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944" y="1168404"/>
            <a:ext cx="3829585" cy="28197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A89184-3F14-FDB9-9396-72B8C70D75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071" y="4011860"/>
            <a:ext cx="3968087" cy="6908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AE7053-64D5-D441-2A49-A762337B68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1076" y="1164950"/>
            <a:ext cx="2146949" cy="37628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969EC9-4C65-3F49-F66C-47D2B3D1CB27}"/>
              </a:ext>
            </a:extLst>
          </p:cNvPr>
          <p:cNvSpPr txBox="1"/>
          <p:nvPr/>
        </p:nvSpPr>
        <p:spPr>
          <a:xfrm>
            <a:off x="1401076" y="5119979"/>
            <a:ext cx="614045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ысокие з.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ІІІ,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V1-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з.R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V1 ≥17 мм  или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з.R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V1 +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з.S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V5-6 ≥10,5 мм;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амплитуды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з.S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І, </a:t>
            </a:r>
            <a:r>
              <a:rPr lang="ru-RU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V5–V6.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5095174-311A-18C4-CC52-40E82237F503}"/>
              </a:ext>
            </a:extLst>
          </p:cNvPr>
          <p:cNvSpPr/>
          <p:nvPr/>
        </p:nvSpPr>
        <p:spPr>
          <a:xfrm rot="5153202" flipV="1">
            <a:off x="4024514" y="1774225"/>
            <a:ext cx="266868" cy="108703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ADD1890-D2B8-AA5D-8455-7968715F7221}"/>
              </a:ext>
            </a:extLst>
          </p:cNvPr>
          <p:cNvSpPr/>
          <p:nvPr/>
        </p:nvSpPr>
        <p:spPr>
          <a:xfrm rot="5153202" flipV="1">
            <a:off x="2630282" y="4143182"/>
            <a:ext cx="280533" cy="163223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8508DED-B753-2688-C167-E0CDEE5FA330}"/>
              </a:ext>
            </a:extLst>
          </p:cNvPr>
          <p:cNvSpPr/>
          <p:nvPr/>
        </p:nvSpPr>
        <p:spPr>
          <a:xfrm rot="5153202" flipV="1">
            <a:off x="5236047" y="1688409"/>
            <a:ext cx="360135" cy="161464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877C518-C9E8-9911-5180-7C00AB264C31}"/>
              </a:ext>
            </a:extLst>
          </p:cNvPr>
          <p:cNvSpPr/>
          <p:nvPr/>
        </p:nvSpPr>
        <p:spPr>
          <a:xfrm rot="5153202" flipV="1">
            <a:off x="1386888" y="2820458"/>
            <a:ext cx="496859" cy="167132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2269AA1-F167-C3FF-AA9B-0815E2286EF0}"/>
              </a:ext>
            </a:extLst>
          </p:cNvPr>
          <p:cNvSpPr/>
          <p:nvPr/>
        </p:nvSpPr>
        <p:spPr>
          <a:xfrm rot="5153202" flipV="1">
            <a:off x="6650296" y="3355710"/>
            <a:ext cx="360135" cy="161464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56936CB-4ED2-4F4F-950F-6716B4BA50A6}"/>
              </a:ext>
            </a:extLst>
          </p:cNvPr>
          <p:cNvSpPr/>
          <p:nvPr/>
        </p:nvSpPr>
        <p:spPr>
          <a:xfrm rot="5153202" flipV="1">
            <a:off x="5372165" y="3339249"/>
            <a:ext cx="275555" cy="139798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ADBB5EF-CFE3-B63F-0D9C-8A35FF69117E}"/>
              </a:ext>
            </a:extLst>
          </p:cNvPr>
          <p:cNvSpPr/>
          <p:nvPr/>
        </p:nvSpPr>
        <p:spPr>
          <a:xfrm rot="5153202" flipV="1">
            <a:off x="1522150" y="4283757"/>
            <a:ext cx="360135" cy="161464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E0251B1-53A0-9351-5C36-9C56B564E0B1}"/>
              </a:ext>
            </a:extLst>
          </p:cNvPr>
          <p:cNvSpPr/>
          <p:nvPr/>
        </p:nvSpPr>
        <p:spPr>
          <a:xfrm rot="5153202" flipV="1">
            <a:off x="1471391" y="1853928"/>
            <a:ext cx="318351" cy="121581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52728" cy="70482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ЭКГ</a:t>
            </a:r>
            <a:r>
              <a:rPr lang="ru-RU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-картина</a:t>
            </a:r>
            <a:r>
              <a:rPr lang="ru-RU" sz="40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гипертрофии </a:t>
            </a:r>
            <a:r>
              <a:rPr lang="ru-RU" sz="40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ПЖ</a:t>
            </a:r>
          </a:p>
        </p:txBody>
      </p:sp>
    </p:spTree>
    <p:extLst>
      <p:ext uri="{BB962C8B-B14F-4D97-AF65-F5344CB8AC3E}">
        <p14:creationId xmlns:p14="http://schemas.microsoft.com/office/powerpoint/2010/main" val="311039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0be64229-b3e8-426a-b277-90c3dc75f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C:\Users\Edige\Desktop\36\9.jpg"/>
          <p:cNvPicPr>
            <a:picLocks noChangeAspect="1" noChangeArrowheads="1"/>
          </p:cNvPicPr>
          <p:nvPr/>
        </p:nvPicPr>
        <p:blipFill>
          <a:blip r:embed="rId2" cstate="print"/>
          <a:srcRect b="8792"/>
          <a:stretch>
            <a:fillRect/>
          </a:stretch>
        </p:blipFill>
        <p:spPr bwMode="auto">
          <a:xfrm>
            <a:off x="0" y="0"/>
            <a:ext cx="9144000" cy="56396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39622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повышения объема крови в малом круге обращения возникает 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гиперволемия МКК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дальше происходит 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легочная гипертензия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повышается обратный отток крови в левые камеры сердца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4725144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Оригинальный рисунок автора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0be64229-b3e8-426a-b277-90c3dc75f3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C:\Users\Edige\Desktop\36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914653"/>
            <a:ext cx="914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повышенного обратного оттока крови в левые камеры сердца,происходит перегрузка объемом,и это приводит к 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дилатацию ЛП и ЛЖ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Перегрузка давлением ПЖ и перегрузка объемом левого желудочка приводит к 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тотальной сердечной недостаточности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4365104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Оригинальный рисунок автора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dige\Desktop\12233\5.jpg"/>
          <p:cNvPicPr>
            <a:picLocks noChangeAspect="1" noChangeArrowheads="1"/>
          </p:cNvPicPr>
          <p:nvPr/>
        </p:nvPicPr>
        <p:blipFill>
          <a:blip r:embed="rId2" cstate="print"/>
          <a:srcRect l="24206" r="1860" b="10592"/>
          <a:stretch/>
        </p:blipFill>
        <p:spPr bwMode="auto">
          <a:xfrm>
            <a:off x="0" y="954107"/>
            <a:ext cx="9144000" cy="3627021"/>
          </a:xfrm>
          <a:prstGeom prst="rect">
            <a:avLst/>
          </a:prstGeom>
          <a:noFill/>
        </p:spPr>
      </p:pic>
      <p:pic>
        <p:nvPicPr>
          <p:cNvPr id="31747" name="Picture 3" descr="C:\Users\Edige\Desktop\12233\8.jpg"/>
          <p:cNvPicPr>
            <a:picLocks noChangeAspect="1" noChangeArrowheads="1"/>
          </p:cNvPicPr>
          <p:nvPr/>
        </p:nvPicPr>
        <p:blipFill>
          <a:blip r:embed="rId3" cstate="print"/>
          <a:srcRect t="13819" b="48871"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D85DB4-E19F-C592-49C6-8B762F414BCD}"/>
              </a:ext>
            </a:extLst>
          </p:cNvPr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dirty="0"/>
              <a:t>Гипертрофия правого желудочка и перегрузка левого желудочка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7BE9D-49A6-67F4-8261-990764F482F4}"/>
              </a:ext>
            </a:extLst>
          </p:cNvPr>
          <p:cNvSpPr txBox="1"/>
          <p:nvPr/>
        </p:nvSpPr>
        <p:spPr>
          <a:xfrm>
            <a:off x="3124233" y="6334780"/>
            <a:ext cx="60121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dirty="0"/>
              <a:t>Перегрузка левого предсердия</a:t>
            </a:r>
            <a:endParaRPr lang="ru-R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36679-2258-5748-7E0F-62B0ECF3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170" y="3965063"/>
            <a:ext cx="2410830" cy="63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Рентген-картина ОАС</a:t>
            </a:r>
            <a:br>
              <a:rPr lang="kk-KZ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074" name="Picture 2" descr="https://prod-images-static.radiopaedia.org/images/17989527/4763242e35cfb77522b5895d9ca85c_big_galle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006" y="1600200"/>
            <a:ext cx="4713362" cy="4205063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0744" cy="4205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sz="2200" dirty="0">
                <a:solidFill>
                  <a:srgbClr val="002060"/>
                </a:solidFill>
              </a:rPr>
              <a:t>усиление легочного рисунка при гиперволемии МКК, обеднение при склерозировании легочных сосудов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200" dirty="0">
                <a:solidFill>
                  <a:srgbClr val="002060"/>
                </a:solidFill>
              </a:rPr>
              <a:t>расширение тени сердца направо и налево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3285" y="6375924"/>
            <a:ext cx="4566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https://radiopaedia.org/articles/truncus-arteriosus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Оксигенация крови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перехода склеротической фазы легочной гипертензии,сатурация обычно составляет 90-96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за счет низкой общелегочной сопротивлении чем системной.</a:t>
            </a:r>
          </a:p>
          <a:p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склеротической фазе развивается стойкая необратимая высокая легочная гипертензия,кровь меньшей степени поступает в легкие, и сатурация снижается.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237312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600" dirty="0"/>
              <a:t>“Врожденные пороки сердца” А.С.Шарыкин 2009 г.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C45C3-ECBE-66CE-0AF3-DD3FAD1FE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1656611-8ADA-E7E8-F4D3-564CAE792C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3672408" cy="4351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Общий артериальный ствол 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</a:rPr>
              <a:t>– это врожденный порок сердца, при котором от основания сердца отходит один сосуд, обеспечивающий системное, легочное и коронарное кровообращение.</a:t>
            </a:r>
          </a:p>
          <a:p>
            <a:r>
              <a:rPr lang="kk-KZ" sz="2400" dirty="0">
                <a:solidFill>
                  <a:schemeClr val="accent1">
                    <a:lumMod val="50000"/>
                  </a:schemeClr>
                </a:solidFill>
              </a:rPr>
              <a:t>Другое название порока – 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персистирующий артериальный ствол</a:t>
            </a:r>
            <a:r>
              <a:rPr lang="kk-KZ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x-non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kk-KZ" sz="1600" dirty="0"/>
              <a:t>“Врожденные пороки сердца” А.С.Шарыкин 2009 г.</a:t>
            </a:r>
          </a:p>
          <a:p>
            <a:pPr marL="514350" indent="-514350" algn="r"/>
            <a:r>
              <a:rPr lang="en-US" sz="1600" dirty="0">
                <a:hlinkClick r:id="rId2"/>
              </a:rPr>
              <a:t>https://assuta-ta.com/cardiosurgery/truncus-arteriosus/</a:t>
            </a:r>
            <a:endParaRPr lang="kk-KZ" sz="1600" dirty="0"/>
          </a:p>
          <a:p>
            <a:pPr marL="514350" indent="-514350" algn="r"/>
            <a:r>
              <a:rPr lang="kk-KZ" sz="1600" dirty="0"/>
              <a:t> </a:t>
            </a:r>
          </a:p>
        </p:txBody>
      </p:sp>
      <p:pic>
        <p:nvPicPr>
          <p:cNvPr id="1026" name="Picture 2" descr="C:\Users\Edige\Desktop\Кенишкуль\truncus-arteriosus1-300x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50704" cy="3321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209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67555A-7CB7-E4EA-DF2F-8A311942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95" y="404664"/>
            <a:ext cx="7945609" cy="577410"/>
          </a:xfrm>
        </p:spPr>
        <p:txBody>
          <a:bodyPr>
            <a:no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980727"/>
            <a:ext cx="7533456" cy="5483641"/>
          </a:xfrm>
        </p:spPr>
        <p:txBody>
          <a:bodyPr>
            <a:noAutofit/>
          </a:bodyPr>
          <a:lstStyle/>
          <a:p>
            <a:pPr marL="612266" indent="-612266">
              <a:buFont typeface="+mj-lt"/>
              <a:buAutoNum type="arabicPeriod"/>
            </a:pP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Жалобы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цианоз (обусловлен артериальной гипоксемией),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одышка,сердцебиние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(обусловлен сердечной недостаточностью)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2266" indent="-612266">
              <a:buFont typeface="+mj-lt"/>
              <a:buAutoNum type="arabicPeriod"/>
            </a:pPr>
            <a:r>
              <a:rPr lang="kk-K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Пальпация: </a:t>
            </a:r>
            <a:r>
              <a:rPr lang="kk-KZ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смещение верхушечного толчка влево (дилатация ЛЖ), эпигастральная пульсация (гипертрофия ПЖ)</a:t>
            </a:r>
          </a:p>
          <a:p>
            <a:pPr marL="612266" indent="-612266">
              <a:buFont typeface="+mj-lt"/>
              <a:buAutoNum type="arabicPeriod"/>
            </a:pP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Перкуссия сердца: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относительной границы налево и направо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(за счет дилатации ЛЖ и гипертрофией ПЖ</a:t>
            </a:r>
          </a:p>
          <a:p>
            <a:pPr marL="612266" indent="-612266">
              <a:buFont typeface="+mj-lt"/>
              <a:buAutoNum type="arabicPeriod"/>
            </a:pP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Аускультация сердца: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тоны сердца громкие,ІІ тон никогда не расщеплен (отсутствуют отдельные клапани АО и ЛА). Систолический шум в третьем-четвертом межреберьях слева от грудины (за счет ДМЖП и увеличенным выбросом крови в артериальный ствол). Диастолический шум относительного митрального стеноза на верхушке. Ритм галопа при сердечной недостаточности.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2266" indent="-612266">
              <a:buNone/>
            </a:pP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64643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/>
              <a:t>“Врожденные пороки сердца” А.С.Шарыкин 2009 г. </a:t>
            </a:r>
          </a:p>
        </p:txBody>
      </p:sp>
    </p:spTree>
    <p:extLst>
      <p:ext uri="{BB962C8B-B14F-4D97-AF65-F5344CB8AC3E}">
        <p14:creationId xmlns:p14="http://schemas.microsoft.com/office/powerpoint/2010/main" val="38264861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F2FB0-D702-A4DB-BC2C-93764654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7AD31-E90F-B5AD-8155-D57ECA46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513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Специальные  инструментальные исследования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606C2511-B1C7-66D1-1A59-96F820E48F1E}"/>
              </a:ext>
            </a:extLst>
          </p:cNvPr>
          <p:cNvSpPr txBox="1">
            <a:spLocks/>
          </p:cNvSpPr>
          <p:nvPr/>
        </p:nvSpPr>
        <p:spPr>
          <a:xfrm>
            <a:off x="691422" y="2076905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k-KZ" sz="3600" dirty="0">
                <a:solidFill>
                  <a:srgbClr val="0070C0"/>
                </a:solidFill>
              </a:rPr>
              <a:t>ЭХО-КГ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k-KZ" sz="3600" dirty="0">
                <a:solidFill>
                  <a:srgbClr val="0070C0"/>
                </a:solidFill>
              </a:rPr>
              <a:t>Катетеризация сердца </a:t>
            </a:r>
            <a:endParaRPr lang="kk-KZ" sz="2800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k-KZ" sz="3600" dirty="0">
                <a:solidFill>
                  <a:srgbClr val="0070C0"/>
                </a:solidFill>
              </a:rPr>
              <a:t>Трункография</a:t>
            </a:r>
            <a:endParaRPr lang="ru-RU" sz="2800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2F56B6-AC23-73B0-EA99-D295F43C3E87}"/>
              </a:ext>
            </a:extLst>
          </p:cNvPr>
          <p:cNvSpPr/>
          <p:nvPr/>
        </p:nvSpPr>
        <p:spPr>
          <a:xfrm>
            <a:off x="5364088" y="64643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/>
              <a:t>“Врожденные пороки сердца” А.С.Шарыкин 2009 г. </a:t>
            </a:r>
          </a:p>
        </p:txBody>
      </p:sp>
    </p:spTree>
    <p:extLst>
      <p:ext uri="{BB962C8B-B14F-4D97-AF65-F5344CB8AC3E}">
        <p14:creationId xmlns:p14="http://schemas.microsoft.com/office/powerpoint/2010/main" val="261677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0" y="40466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</a:rPr>
              <a:t>ЭХО-КГ картина ОАС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011362"/>
            <a:ext cx="8435280" cy="4572000"/>
          </a:xfrm>
        </p:spPr>
        <p:txBody>
          <a:bodyPr/>
          <a:lstStyle/>
          <a:p>
            <a:pPr marL="0" indent="0">
              <a:buNone/>
            </a:pP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Элементы: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“Верхом сидящий” артериальный ствол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Подартериальный ДМЖП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Отхождение ЛА от артериального ствола</a:t>
            </a:r>
          </a:p>
          <a:p>
            <a:endParaRPr lang="kk-KZ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64643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/>
              <a:t>“Врожденные пороки сердца” А.С.Шарыкин 2009 г.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373216"/>
            <a:ext cx="7772400" cy="646584"/>
          </a:xfrm>
        </p:spPr>
        <p:txBody>
          <a:bodyPr>
            <a:normAutofit fontScale="85000" lnSpcReduction="20000"/>
          </a:bodyPr>
          <a:lstStyle/>
          <a:p>
            <a:r>
              <a:rPr lang="kk-KZ" dirty="0"/>
              <a:t>Отхождение легочной артерии от общего артериального ствола</a:t>
            </a:r>
            <a:endParaRPr lang="ru-RU" dirty="0"/>
          </a:p>
        </p:txBody>
      </p:sp>
      <p:pic>
        <p:nvPicPr>
          <p:cNvPr id="33794" name="Picture 2" descr="Общий артериальный ств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47456" y="6211669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dirty="0">
                <a:hlinkClick r:id="rId3"/>
              </a:rPr>
              <a:t>https://meduniver.com/Medical/cardiologia/68.html</a:t>
            </a:r>
            <a:endParaRPr lang="kk-KZ" dirty="0"/>
          </a:p>
          <a:p>
            <a:pPr marL="514350" indent="-514350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367772"/>
            <a:ext cx="3960440" cy="4429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PLAX LV</a:t>
            </a:r>
            <a:endParaRPr lang="kk-KZ" sz="28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2400" dirty="0">
                <a:solidFill>
                  <a:srgbClr val="002060"/>
                </a:solidFill>
              </a:rPr>
              <a:t>П</a:t>
            </a:r>
            <a:r>
              <a:rPr lang="ru-RU" sz="2400" dirty="0" err="1">
                <a:solidFill>
                  <a:srgbClr val="002060"/>
                </a:solidFill>
              </a:rPr>
              <a:t>ерерыв</a:t>
            </a:r>
            <a:r>
              <a:rPr lang="ru-RU" sz="2400" dirty="0">
                <a:solidFill>
                  <a:srgbClr val="002060"/>
                </a:solidFill>
              </a:rPr>
              <a:t> эхосигнала в межжелудочковой перегородке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ДМЖП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Смещение </a:t>
            </a:r>
            <a:r>
              <a:rPr lang="ru-RU" sz="2400" dirty="0" err="1">
                <a:solidFill>
                  <a:srgbClr val="002060"/>
                </a:solidFill>
              </a:rPr>
              <a:t>трункуса</a:t>
            </a:r>
            <a:r>
              <a:rPr lang="ru-RU" sz="2400" dirty="0">
                <a:solidFill>
                  <a:srgbClr val="002060"/>
                </a:solidFill>
              </a:rPr>
              <a:t> с митральным продолжением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2"/>
              </a:rPr>
              <a:t>https://diseases.medelement.com/disease/%D0%BE%D0%B1%D1%89%D0%B8%D0%B9-%D0%B0%D1%80%D1%82%D0%B5%D1%80%D0%B8%D0%B0%D0%BB%D1%8C%D0%BD%D1%8B%D0%B9-%D1%81%D1%82%D0%B2%D0%BE%D0%BB-%D0%BA%D1%80-%D1%80%D1%84-2022/17217</a:t>
            </a:r>
            <a:endParaRPr lang="kk-KZ" sz="1000" dirty="0"/>
          </a:p>
          <a:p>
            <a:endParaRPr lang="ru-RU" sz="10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126B8D-381C-C1BE-4F8E-AFADB083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735" y="0"/>
            <a:ext cx="7772400" cy="1143000"/>
          </a:xfrm>
        </p:spPr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Признаки ЭХО-КГ по позициям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5C241185-A9D6-A812-6A65-97D98F2685B3}"/>
              </a:ext>
            </a:extLst>
          </p:cNvPr>
          <p:cNvSpPr txBox="1">
            <a:spLocks/>
          </p:cNvSpPr>
          <p:nvPr/>
        </p:nvSpPr>
        <p:spPr>
          <a:xfrm>
            <a:off x="4788024" y="1367772"/>
            <a:ext cx="3960440" cy="44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800" dirty="0">
                <a:solidFill>
                  <a:srgbClr val="FF0000"/>
                </a:solidFill>
              </a:rPr>
              <a:t>PSAX AO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Отхождение  ЛА от ОАС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 Отсутствие выхода из ПЖ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04448" cy="1143000"/>
          </a:xfrm>
        </p:spPr>
        <p:txBody>
          <a:bodyPr>
            <a:noAutofit/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</a:rPr>
              <a:t>Отличие общего артериального ствола и дефекта аорто-легочной перегородки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При ОАС отсутствует раздельно сформированные аортальное и легочное клапаны</a:t>
            </a:r>
          </a:p>
          <a:p>
            <a:r>
              <a:rPr lang="kk-KZ" sz="2800" dirty="0">
                <a:solidFill>
                  <a:srgbClr val="002060"/>
                </a:solidFill>
              </a:rPr>
              <a:t>При ДАЛП присутствует </a:t>
            </a:r>
            <a:r>
              <a:rPr lang="ru-RU" sz="2800" dirty="0">
                <a:solidFill>
                  <a:srgbClr val="002060"/>
                </a:solidFill>
              </a:rPr>
              <a:t>раздельно сформированные аортальное и легочное клапаны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2"/>
              </a:rPr>
              <a:t>https://diseases.medelement.com/disease/%D0%BE%D0%B1%D1%89%D0%B8%D0%B9-%D0%B0%D1%80%D1%82%D0%B5%D1%80%D0%B8%D0%B0%D0%BB%D1%8C%D0%BD%D1%8B%D0%B9-%D1%81%D1%82%D0%B2%D0%BE%D0%BB-%D0%BA%D1%80-%D1%80%D1%84-2022/17217</a:t>
            </a:r>
            <a:endParaRPr lang="kk-KZ" sz="1000" dirty="0"/>
          </a:p>
          <a:p>
            <a:endParaRPr lang="ru-RU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268760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k-KZ" sz="3600" dirty="0">
                <a:solidFill>
                  <a:srgbClr val="FF0000"/>
                </a:solidFill>
              </a:rPr>
              <a:t>Катетеризация сердца: </a:t>
            </a:r>
            <a:r>
              <a:rPr lang="kk-KZ" sz="2800" dirty="0">
                <a:solidFill>
                  <a:srgbClr val="002060"/>
                </a:solidFill>
              </a:rPr>
              <a:t>равное давление в левом и правом желудочке и артериальном стволе, позволяет определить систолическое артериальное давление в легочных артериях.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k-KZ" sz="3600" dirty="0">
                <a:solidFill>
                  <a:srgbClr val="FF0000"/>
                </a:solidFill>
              </a:rPr>
              <a:t>Трункография: </a:t>
            </a:r>
            <a:r>
              <a:rPr lang="kk-KZ" sz="2800" dirty="0">
                <a:solidFill>
                  <a:srgbClr val="002060"/>
                </a:solidFill>
              </a:rPr>
              <a:t>позволяет определить тип общего артериального ствола,ход коронарных сосудов,степень недостаточности трункального клапана.</a:t>
            </a:r>
            <a:endParaRPr lang="ru-RU" sz="28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64643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/>
              <a:t>“Врожденные пороки сердца” А.С.Шарыкин 2009 г.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/>
          <p:cNvSpPr/>
          <p:nvPr/>
        </p:nvSpPr>
        <p:spPr>
          <a:xfrm>
            <a:off x="1354060" y="3302319"/>
            <a:ext cx="2941589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A89AE59-3F9F-E361-125B-9C1D5631B7ED}"/>
              </a:ext>
            </a:extLst>
          </p:cNvPr>
          <p:cNvSpPr txBox="1">
            <a:spLocks/>
          </p:cNvSpPr>
          <p:nvPr/>
        </p:nvSpPr>
        <p:spPr>
          <a:xfrm>
            <a:off x="323528" y="620688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температурный комфорт,ограничение физического активности ребенка.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Медикаментозное лечение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снижение ОЦК (диуретики) , снижение резистентности системных сосудов (иАПФ).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Хирургическое лечение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64643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/>
              <a:t>“Врожденные пороки сердца” А.С.Шарыкин 2009 г.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Хирургическое лечение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Паллиативные операции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сужение легочных артерий</a:t>
            </a:r>
          </a:p>
          <a:p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Радикальная коррекция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отделение легочной артерий от артериального ствола и их соединение с правым желудочком кондуитом,закрытие ДМЖП.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64643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/>
              <a:t>“Врожденные пороки сердца” А.С.Шарыкин 2009 г.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Edige\Desktop\12233\9.jpg"/>
          <p:cNvPicPr>
            <a:picLocks noChangeAspect="1" noChangeArrowheads="1"/>
          </p:cNvPicPr>
          <p:nvPr/>
        </p:nvPicPr>
        <p:blipFill>
          <a:blip r:embed="rId2" cstate="print"/>
          <a:srcRect t="47615" b="30955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761724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64088" y="64643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/>
              <a:t>“Врожденные пороки сердца” А.С.Шарыкин 2009 г.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C45C3-ECBE-66CE-0AF3-DD3FAD1FE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0FAD81-8195-E3DC-2EB7-14D1924E1CA4}"/>
              </a:ext>
            </a:extLst>
          </p:cNvPr>
          <p:cNvGrpSpPr/>
          <p:nvPr/>
        </p:nvGrpSpPr>
        <p:grpSpPr>
          <a:xfrm>
            <a:off x="467544" y="404664"/>
            <a:ext cx="8280920" cy="5586306"/>
            <a:chOff x="-402101" y="593536"/>
            <a:chExt cx="10969344" cy="3865341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83651A3-1306-5232-E422-2706A10B00FB}"/>
                </a:ext>
              </a:extLst>
            </p:cNvPr>
            <p:cNvSpPr/>
            <p:nvPr/>
          </p:nvSpPr>
          <p:spPr>
            <a:xfrm>
              <a:off x="-402101" y="1082631"/>
              <a:ext cx="10733650" cy="337624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x-none" dirty="0"/>
            </a:p>
          </p:txBody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DEA45B04-B4D7-4BAD-51ED-23D7073846BD}"/>
                </a:ext>
              </a:extLst>
            </p:cNvPr>
            <p:cNvSpPr txBox="1"/>
            <p:nvPr/>
          </p:nvSpPr>
          <p:spPr>
            <a:xfrm>
              <a:off x="-26098" y="593536"/>
              <a:ext cx="10593341" cy="374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Общий артериальный ствол - достаточно редкий порок, но прогноз его неутешителен. 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 статистике до 65 % детей с этим заболеванием погибают в течение первого полугодия жизни, а 75% не доживут до года.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Тех же ребятишек, что доживут до двухлетнего возраста оперировать уже поздно, хотя иногда они и могут дожить до 10-15 лет.</a:t>
              </a:r>
            </a:p>
            <a:p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Главное не упустить момент.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Лечить этот порок сердца можно, а результаты операции вполне неплохие, но нужно успеть вовремя - в первые месяцы жизни малыша.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Промедление здесь недопустимо и смерти подобно. </a:t>
              </a:r>
            </a:p>
            <a:p>
              <a:br>
                <a:rPr lang="ru-RU" sz="2400" dirty="0">
                  <a:solidFill>
                    <a:schemeClr val="tx1"/>
                  </a:solidFill>
                </a:rPr>
              </a:b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x-none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15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Прогноз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412776"/>
            <a:ext cx="77724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Данный порок всегда является сложным для хирургического лечения и без него имеет крайне неблагоприятный прогноз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Прогноз после хирургической или эндоваскулярной коррекции ОАС благоприятный при условии своевременной коррекции ВПС.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Продолжительность жизни и физическая работоспособность могут быть ограничены при наличии лёгочной гипертензии. В наибольшей степени это выражено у пациентов с синдромом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Эйзенменгера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У пациентов с не оперированными гемодинамически незначимыми ОАС прогноз благоприятный в отсутствии риска развития осложнений (бактериальный эндокардит, недостаточность аортального клапана)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2"/>
              </a:rPr>
              <a:t>https://diseases.medelement.com/disease/%D0%BE%D0%B1%D1%89%D0%B8%D0%B9-%D0%B0%D1%80%D1%82%D0%B5%D1%80%D0%B8%D0%B0%D0%BB%D1%8C%D0%BD%D1%8B%D0%B9-%D1%81%D1%82%D0%B2%D0%BE%D0%BB-%D0%BA%D1%80-%D1%80%D1%84-2022/17217</a:t>
            </a:r>
            <a:endParaRPr lang="kk-KZ" sz="1000" dirty="0"/>
          </a:p>
          <a:p>
            <a:endParaRPr lang="ru-RU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72400" cy="1143000"/>
          </a:xfrm>
        </p:spPr>
        <p:txBody>
          <a:bodyPr/>
          <a:lstStyle/>
          <a:p>
            <a:r>
              <a:rPr lang="kk-KZ" dirty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dirty="0"/>
              <a:t>“Врожденные пороки сердца” А.С.Шарыкин 2009 г.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https://diseases.medelement.com</a:t>
            </a:r>
            <a:r>
              <a:rPr lang="kk-KZ" dirty="0"/>
              <a:t>:  </a:t>
            </a:r>
            <a:r>
              <a:rPr lang="ru-RU" dirty="0"/>
              <a:t>Общий артериальный ствол</a:t>
            </a:r>
            <a:r>
              <a:rPr lang="ru-RU" b="1" dirty="0"/>
              <a:t> , </a:t>
            </a:r>
            <a:r>
              <a:rPr lang="ru-RU" dirty="0"/>
              <a:t>клинические рекомендации РФ 2022 (Россия)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https://meduniver.com/Medical/cardiologia/68.html</a:t>
            </a:r>
            <a:endParaRPr lang="kk-KZ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https://youtu.be/FWSPJdQX2z8?si=W7vc-pxeErkoLx9B</a:t>
            </a:r>
            <a:endParaRPr lang="kk-KZ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https://kemcardio.ru/blog/detskaya-kardiologiya/vidy-vrozhdenyh-porokov-serdca/obshchij-arterialnyj-stvol</a:t>
            </a:r>
            <a:r>
              <a:rPr lang="kk-KZ" dirty="0"/>
              <a:t>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kk-KZ" dirty="0"/>
          </a:p>
          <a:p>
            <a:pPr marL="514350" indent="-514350">
              <a:buFont typeface="+mj-lt"/>
              <a:buAutoNum type="arabicPeriod"/>
            </a:pPr>
            <a:endParaRPr lang="kk-KZ" dirty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92832"/>
            <a:ext cx="8640960" cy="53191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сосудов отходящих от сердца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628800"/>
            <a:ext cx="7772400" cy="42134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kk-KZ" sz="2800" dirty="0">
                <a:solidFill>
                  <a:srgbClr val="002060"/>
                </a:solidFill>
              </a:rPr>
              <a:t>Формирование аорто-легочной перегородки внутри общего артериального ствола.Появляется аорта и легочный ствол как отдельные сосуды.</a:t>
            </a:r>
          </a:p>
          <a:p>
            <a:pPr marL="571500" indent="-571500">
              <a:buFont typeface="+mj-lt"/>
              <a:buAutoNum type="romanUcPeriod"/>
            </a:pPr>
            <a:r>
              <a:rPr lang="kk-KZ" sz="2800" dirty="0">
                <a:solidFill>
                  <a:srgbClr val="002060"/>
                </a:solidFill>
              </a:rPr>
              <a:t>Спиралевидное закручивание общего артериального ствола. В результате закручиваний аорта отходит от левого желудочка, легочный ствол от правого желудочка.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615601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dirty="0">
                <a:hlinkClick r:id="rId2"/>
              </a:rPr>
              <a:t>https://youtu.be/FWSPJdQX2z8?si=W7vc-pxeErkoLx9B</a:t>
            </a:r>
            <a:endParaRPr lang="kk-K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Edige\Desktop\12233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6381328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Оригинальный рисунок автора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9850"/>
            <a:ext cx="40414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9589" y="3855628"/>
            <a:ext cx="14586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610" y="3855628"/>
            <a:ext cx="1512168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</a:rPr>
              <a:t>Формирование порока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10680"/>
            <a:ext cx="4710502" cy="3168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нарушении формировании аорто-легочной перегородки общий артериальный ствол не делиться на аорту и на легочной ствол. И общий артериальный ствол сохраняется как магистральный сосуд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n-US" dirty="0">
                <a:hlinkClick r:id="rId2"/>
              </a:rPr>
              <a:t>https://youtu.be/FWSPJdQX2z8?si=W7vc-pxeErkoLx9B</a:t>
            </a:r>
            <a:endParaRPr lang="kk-KZ" dirty="0"/>
          </a:p>
        </p:txBody>
      </p:sp>
      <p:pic>
        <p:nvPicPr>
          <p:cNvPr id="5" name="Picture 2" descr="C:\Users\Edige\Desktop\12233\3.jpg">
            <a:extLst>
              <a:ext uri="{FF2B5EF4-FFF2-40B4-BE49-F238E27FC236}">
                <a16:creationId xmlns:a16="http://schemas.microsoft.com/office/drawing/2014/main" id="{D1D97B32-7D17-9A39-5908-08BD4C44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916" r="35062" b="12162"/>
          <a:stretch/>
        </p:blipFill>
        <p:spPr bwMode="auto">
          <a:xfrm>
            <a:off x="5466078" y="1510680"/>
            <a:ext cx="299212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6F642-5C04-7083-69C6-8BFEEF4B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>
            <a:extLst>
              <a:ext uri="{FF2B5EF4-FFF2-40B4-BE49-F238E27FC236}">
                <a16:creationId xmlns:a16="http://schemas.microsoft.com/office/drawing/2014/main" id="{B6EC993F-167D-98BE-8128-3F090328BDDC}"/>
              </a:ext>
            </a:extLst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H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AAZAAC/////AEsAADsqAAAQAAAAJgAAAAgAAAD//////////zAAAAAUAAAAAAAAAAAA//8AAAEAAAD//wAAAQ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6327"/>
            <a:ext cx="9144000" cy="584905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2">
            <a:extLst>
              <a:ext uri="{FF2B5EF4-FFF2-40B4-BE49-F238E27FC236}">
                <a16:creationId xmlns:a16="http://schemas.microsoft.com/office/drawing/2014/main" id="{591E63B7-3D3D-83A6-7022-58F97FB95A25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BQEAAPAnAAClFAAAMCoAAAAAAAAmAAAACAAAAP//////////MAAAABQAAAAAAAAAAAD//wAAAQAAAP//AAABAA=="/>
              </a:ext>
            </a:extLst>
          </p:cNvSpPr>
          <p:nvPr/>
        </p:nvSpPr>
        <p:spPr>
          <a:xfrm>
            <a:off x="7746176" y="7383720"/>
            <a:ext cx="1434336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1000" cap="none">
                <a:solidFill>
                  <a:srgbClr val="000000"/>
                </a:solidFill>
              </a:defRPr>
            </a:pPr>
            <a:r>
              <a:rPr cap="none" dirty="0">
                <a:solidFill>
                  <a:schemeClr val="tx1"/>
                </a:solidFill>
                <a:hlinkClick r:id="rId3"/>
              </a:rPr>
              <a:t>https://medach.pro/post/817</a:t>
            </a:r>
            <a:endParaRPr lang="en-US" cap="none" dirty="0">
              <a:solidFill>
                <a:schemeClr val="tx1"/>
              </a:solidFill>
            </a:endParaRPr>
          </a:p>
          <a:p>
            <a:pPr>
              <a:defRPr sz="1000" cap="none">
                <a:solidFill>
                  <a:srgbClr val="000000"/>
                </a:solidFill>
              </a:defRPr>
            </a:pPr>
            <a:endParaRPr cap="none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F967629-5FDF-D13E-5425-E0E9367B9EF4}"/>
              </a:ext>
            </a:extLst>
          </p:cNvPr>
          <p:cNvSpPr/>
          <p:nvPr/>
        </p:nvSpPr>
        <p:spPr>
          <a:xfrm>
            <a:off x="6876256" y="4509120"/>
            <a:ext cx="787433" cy="6610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BDEAB59-9C2F-A259-AE5D-CDC7D8F52E37}"/>
              </a:ext>
            </a:extLst>
          </p:cNvPr>
          <p:cNvSpPr/>
          <p:nvPr/>
        </p:nvSpPr>
        <p:spPr>
          <a:xfrm>
            <a:off x="6660232" y="6368365"/>
            <a:ext cx="699941" cy="6610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7FD2F4-88C7-0985-5AE6-27A0E0606F9B}"/>
              </a:ext>
            </a:extLst>
          </p:cNvPr>
          <p:cNvSpPr/>
          <p:nvPr/>
        </p:nvSpPr>
        <p:spPr>
          <a:xfrm>
            <a:off x="7746176" y="4542333"/>
            <a:ext cx="1111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развитие </a:t>
            </a:r>
            <a:r>
              <a:rPr lang="kk-KZ" sz="1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ОАС</a:t>
            </a:r>
            <a:r>
              <a:rPr lang="ru-RU" sz="1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Текстовое поле1">
            <a:extLst>
              <a:ext uri="{FF2B5EF4-FFF2-40B4-BE49-F238E27FC236}">
                <a16:creationId xmlns:a16="http://schemas.microsoft.com/office/drawing/2014/main" id="{625C7B18-D370-9B98-5F7B-19B8AFC659ED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wIAAKsIAACJFwAA3hkAABAAAAAmAAAACAAAAP//////////MAAAABQAAAAAAAAAAAD//wAAAQAAAP//AAABAA=="/>
              </a:ext>
            </a:extLst>
          </p:cNvSpPr>
          <p:nvPr/>
        </p:nvSpPr>
        <p:spPr>
          <a:xfrm>
            <a:off x="0" y="0"/>
            <a:ext cx="9144000" cy="103632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lang="ru-RU" sz="2000" b="1" u="sng" dirty="0"/>
              <a:t>Сроки формирования ОАС </a:t>
            </a:r>
          </a:p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lang="ru-RU" sz="2000" b="1" u="sng" dirty="0"/>
              <a:t>во внутриутробном периоде</a:t>
            </a:r>
            <a:endParaRPr sz="2000" b="1" u="sng" cap="none" dirty="0"/>
          </a:p>
        </p:txBody>
      </p:sp>
    </p:spTree>
    <p:extLst>
      <p:ext uri="{BB962C8B-B14F-4D97-AF65-F5344CB8AC3E}">
        <p14:creationId xmlns:p14="http://schemas.microsoft.com/office/powerpoint/2010/main" val="10283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dige\Desktop\12233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182" y="1235398"/>
            <a:ext cx="4607665" cy="3645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6381328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Оригинальный рисунок автора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091" y="2601014"/>
            <a:ext cx="1800200" cy="91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EFD10B4-A060-1F7A-B782-81DB0A15F3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2360" y="1448886"/>
            <a:ext cx="3851568" cy="34315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артериальный ствол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Трункальный клапан (3-6 полулунные створки)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Подартериальный ДМЖП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Легочный ствол или легочные артерии отходящие от общего артериального ствола</a:t>
            </a:r>
          </a:p>
          <a:p>
            <a:pPr marL="514350" indent="-514350">
              <a:buFont typeface="+mj-lt"/>
              <a:buAutoNum type="arabicPeriod"/>
            </a:pPr>
            <a:endParaRPr lang="kk-KZ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A38401B-24D8-D979-194A-EDA93C41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8655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</a:rPr>
              <a:t>Элементы порока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C45C3-ECBE-66CE-0AF3-DD3FAD1FE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8DDF9-98B2-1BEE-EB39-37D1B7E5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7294"/>
            <a:ext cx="7945609" cy="57741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3">
            <a:extLst>
              <a:ext uri="{FF2B5EF4-FFF2-40B4-BE49-F238E27FC236}">
                <a16:creationId xmlns:a16="http://schemas.microsoft.com/office/drawing/2014/main" id="{AB21903F-D0D6-C296-FBE0-2B58312C18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524691"/>
              </p:ext>
            </p:extLst>
          </p:nvPr>
        </p:nvGraphicFramePr>
        <p:xfrm>
          <a:off x="878219" y="1088273"/>
          <a:ext cx="4790049" cy="542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DAF37A-D1F6-EFF1-124C-420C156A6E97}"/>
              </a:ext>
            </a:extLst>
          </p:cNvPr>
          <p:cNvSpPr/>
          <p:nvPr/>
        </p:nvSpPr>
        <p:spPr>
          <a:xfrm>
            <a:off x="6444208" y="6237312"/>
            <a:ext cx="2524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/>
              <a:t>Шарыкин А.С. Врожденные пороки сердца, 2009г, 384. </a:t>
            </a:r>
          </a:p>
        </p:txBody>
      </p:sp>
      <p:pic>
        <p:nvPicPr>
          <p:cNvPr id="7" name="Picture 1" descr="C:\Users\Edige\Desktop\36\11.jpg"/>
          <p:cNvPicPr>
            <a:picLocks noChangeAspect="1" noChangeArrowheads="1"/>
          </p:cNvPicPr>
          <p:nvPr/>
        </p:nvPicPr>
        <p:blipFill>
          <a:blip r:embed="rId7" cstate="print"/>
          <a:srcRect l="51596" t="3150" r="4285" b="65835"/>
          <a:stretch>
            <a:fillRect/>
          </a:stretch>
        </p:blipFill>
        <p:spPr bwMode="auto">
          <a:xfrm rot="16200000">
            <a:off x="6264188" y="509653"/>
            <a:ext cx="1152129" cy="1656185"/>
          </a:xfrm>
          <a:prstGeom prst="rect">
            <a:avLst/>
          </a:prstGeom>
          <a:noFill/>
        </p:spPr>
      </p:pic>
      <p:pic>
        <p:nvPicPr>
          <p:cNvPr id="8" name="Picture 1" descr="C:\Users\Edige\Desktop\36\11.jpg"/>
          <p:cNvPicPr>
            <a:picLocks noChangeAspect="1" noChangeArrowheads="1"/>
          </p:cNvPicPr>
          <p:nvPr/>
        </p:nvPicPr>
        <p:blipFill>
          <a:blip r:embed="rId7" cstate="print"/>
          <a:srcRect l="8104" t="3150" r="48404" b="68734"/>
          <a:stretch>
            <a:fillRect/>
          </a:stretch>
        </p:blipFill>
        <p:spPr bwMode="auto">
          <a:xfrm rot="16200000">
            <a:off x="6263097" y="2022912"/>
            <a:ext cx="1154310" cy="1656184"/>
          </a:xfrm>
          <a:prstGeom prst="rect">
            <a:avLst/>
          </a:prstGeom>
          <a:noFill/>
        </p:spPr>
      </p:pic>
      <p:pic>
        <p:nvPicPr>
          <p:cNvPr id="9" name="Picture 1" descr="C:\Users\Edige\Desktop\36\11.jpg"/>
          <p:cNvPicPr>
            <a:picLocks noChangeAspect="1" noChangeArrowheads="1"/>
          </p:cNvPicPr>
          <p:nvPr/>
        </p:nvPicPr>
        <p:blipFill>
          <a:blip r:embed="rId7" cstate="print"/>
          <a:srcRect l="56653" t="39383" r="4285" b="30468"/>
          <a:stretch>
            <a:fillRect/>
          </a:stretch>
        </p:blipFill>
        <p:spPr bwMode="auto">
          <a:xfrm rot="16200000">
            <a:off x="6264188" y="3389973"/>
            <a:ext cx="1152128" cy="1656184"/>
          </a:xfrm>
          <a:prstGeom prst="rect">
            <a:avLst/>
          </a:prstGeom>
          <a:noFill/>
        </p:spPr>
      </p:pic>
      <p:pic>
        <p:nvPicPr>
          <p:cNvPr id="10" name="Picture 1" descr="C:\Users\Edige\Desktop\36\11.jpg"/>
          <p:cNvPicPr>
            <a:picLocks noChangeAspect="1" noChangeArrowheads="1"/>
          </p:cNvPicPr>
          <p:nvPr/>
        </p:nvPicPr>
        <p:blipFill>
          <a:blip r:embed="rId7" cstate="print"/>
          <a:srcRect l="8104" t="44021" r="42335" b="23225"/>
          <a:stretch>
            <a:fillRect/>
          </a:stretch>
        </p:blipFill>
        <p:spPr bwMode="auto">
          <a:xfrm rot="16200000">
            <a:off x="6264189" y="4686116"/>
            <a:ext cx="1152127" cy="1656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77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515</TotalTime>
  <Words>1502</Words>
  <Application>Microsoft Office PowerPoint</Application>
  <PresentationFormat>Экран (4:3)</PresentationFormat>
  <Paragraphs>135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Franklin Gothic Book</vt:lpstr>
      <vt:lpstr>Monotype Corsiva</vt:lpstr>
      <vt:lpstr>Perpetua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Этапы развития сосудов отходящих от сердца</vt:lpstr>
      <vt:lpstr>Презентация PowerPoint</vt:lpstr>
      <vt:lpstr>Формирование порока</vt:lpstr>
      <vt:lpstr>Презентация PowerPoint</vt:lpstr>
      <vt:lpstr>Элементы порока</vt:lpstr>
      <vt:lpstr>Типы </vt:lpstr>
      <vt:lpstr>Гемодинамика</vt:lpstr>
      <vt:lpstr>Презентация PowerPoint</vt:lpstr>
      <vt:lpstr>Презентация PowerPoint</vt:lpstr>
      <vt:lpstr>Презентация PowerPoint</vt:lpstr>
      <vt:lpstr>ЭКГ-картина гипертрофии ПЖ</vt:lpstr>
      <vt:lpstr>Презентация PowerPoint</vt:lpstr>
      <vt:lpstr>Презентация PowerPoint</vt:lpstr>
      <vt:lpstr>Презентация PowerPoint</vt:lpstr>
      <vt:lpstr>Рентген-картина ОАС </vt:lpstr>
      <vt:lpstr>Оксигенация крови</vt:lpstr>
      <vt:lpstr>Клиника</vt:lpstr>
      <vt:lpstr>Специальные  инструментальные исследования</vt:lpstr>
      <vt:lpstr>ЭХО-КГ картина ОАС</vt:lpstr>
      <vt:lpstr>Презентация PowerPoint</vt:lpstr>
      <vt:lpstr>Признаки ЭХО-КГ по позициям</vt:lpstr>
      <vt:lpstr>Отличие общего артериального ствола и дефекта аорто-легочной перегородки</vt:lpstr>
      <vt:lpstr>Презентация PowerPoint</vt:lpstr>
      <vt:lpstr>Презентация PowerPoint</vt:lpstr>
      <vt:lpstr>Хирургическое лечение</vt:lpstr>
      <vt:lpstr>Презентация PowerPoint</vt:lpstr>
      <vt:lpstr>Прогноз</vt:lpstr>
      <vt:lpstr>Использованная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артериальный ствол</dc:title>
  <dc:creator>Edige Alihan</dc:creator>
  <cp:lastModifiedBy>berik nazar</cp:lastModifiedBy>
  <cp:revision>122</cp:revision>
  <dcterms:created xsi:type="dcterms:W3CDTF">2024-09-25T17:58:22Z</dcterms:created>
  <dcterms:modified xsi:type="dcterms:W3CDTF">2024-12-10T15:40:15Z</dcterms:modified>
</cp:coreProperties>
</file>